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59" r:id="rId7"/>
    <p:sldId id="260" r:id="rId8"/>
    <p:sldId id="257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1" r:id="rId19"/>
    <p:sldId id="272" r:id="rId20"/>
    <p:sldId id="274" r:id="rId21"/>
    <p:sldId id="275" r:id="rId22"/>
    <p:sldId id="297" r:id="rId23"/>
    <p:sldId id="298" r:id="rId24"/>
    <p:sldId id="299" r:id="rId25"/>
    <p:sldId id="301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6" r:id="rId35"/>
    <p:sldId id="287" r:id="rId36"/>
    <p:sldId id="284" r:id="rId37"/>
    <p:sldId id="289" r:id="rId38"/>
    <p:sldId id="288" r:id="rId39"/>
    <p:sldId id="290" r:id="rId40"/>
    <p:sldId id="291" r:id="rId41"/>
    <p:sldId id="292" r:id="rId42"/>
    <p:sldId id="293" r:id="rId43"/>
    <p:sldId id="294" r:id="rId44"/>
    <p:sldId id="295" r:id="rId45"/>
    <p:sldId id="303" r:id="rId46"/>
    <p:sldId id="302" r:id="rId47"/>
    <p:sldId id="304" r:id="rId48"/>
    <p:sldId id="305" r:id="rId49"/>
    <p:sldId id="306" r:id="rId50"/>
    <p:sldId id="307" r:id="rId51"/>
    <p:sldId id="308" r:id="rId52"/>
    <p:sldId id="309" r:id="rId53"/>
    <p:sldId id="311" r:id="rId54"/>
    <p:sldId id="312" r:id="rId55"/>
    <p:sldId id="314" r:id="rId56"/>
    <p:sldId id="313" r:id="rId57"/>
    <p:sldId id="310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D5AC3-73A4-484A-BDDC-AEA2DA7E0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54DBF9-8DD9-4530-8E0B-358170ACE4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09600D-BFAD-4D68-A86D-98477BE45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F1908-1C2D-4270-8CA9-2F80B3AB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BB7B-6915-4003-9B5A-514885DE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745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62BF2-0FAE-466C-ABFC-DFB252F9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BDD20-621C-4BDC-BBB5-E49C8CCB0A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297E5-6737-4C5B-860B-672685D4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9CC68A-6BE0-4C14-B922-88614EFA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875A9-209A-4C53-84FC-EFA13F850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294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3097A1-887D-4457-855B-63B22FE30B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B83F59-2DF4-428C-AA2C-CC59ED1CB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50767A-2812-400A-8CE1-FBA4B501B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31A10D-E57A-48B1-A83C-93C86A094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12FAC-1E83-40AB-BB58-417F8A8F4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92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7DA47-92CE-4789-931E-11BE3B5B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0F52-B48B-464B-B9D8-9E0AB7A5E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8AD4B-FD45-4812-83D3-79F74C2E0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57253A-2F41-4BC3-B60E-CEDBC4724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EF8A5-91D8-4E4E-9072-1DB361959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6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83F47-3D47-45BE-AE41-2DB3CEDEF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68E309-B33B-4DA8-9D64-77EB4AAF67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2EB16-DBFE-4678-8DE3-E6B47F6C5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05D16-38AC-4F91-9629-A70AD4F44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BC565-4660-43CA-BB88-EC602BD81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8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AAA3-3455-4A8B-9F53-72195016B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0498D-8905-417A-9189-82D265BFD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999F3F-E538-4C77-A17E-0649887D5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03D80A-CD4F-45A8-9256-D16D058A3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A4E6E9-BCFB-4D41-99E7-0112E8622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D0018-B186-4ECA-813B-C6C917013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5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48352-C2C4-463B-AD99-F851E767A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7C1A3-7FA1-4143-B54D-05CB99A52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285331-9484-44BC-AB5C-D7B74FF11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80194E-ABA6-447A-AAA8-CFDE0F8EB3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FECC99-1CBA-43A1-8AE6-E9BCA581F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CCEE6C-BE60-4B0A-82AD-AE35BCCB7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3C9A2D-7781-4857-8853-0D08B08B9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1C7B86-6610-44CD-A175-A3A6CF1B9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9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7AF38-9844-469F-ADC4-1BB3106D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9CD5A-1647-432E-A96D-9A59A58C6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81431-7314-4B65-862D-AA325E5CA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91073-09E4-4A3D-A266-1C370389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3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729F78-48DA-4E17-B699-A0781E101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1AD10A-031D-4D3D-86FE-C2CFE2525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F6068-F261-4210-9A7F-1EA8F0226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7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54992-CEAD-4AD5-BAB8-2E1765E3F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1ACC7-1A80-48CF-9588-68D5C41FD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1A2910-F0B7-428E-89AD-0AA1A8CEDC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87E153-7BF6-4B79-86D2-7328970FF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4ECA5D-2D6B-41EB-A93B-21E3F6B79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CC891-45A7-4F30-930A-125578EF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94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D2FCC-DBEA-4308-BCA6-D22F254F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D595C1-F95C-4BD9-8132-8D400684AF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D3CE4-2F1B-4178-9101-6959FC5FE4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7EEA6-319A-4324-9B81-7041D6573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579C31-ED61-4B1F-8E0E-F2D2E729B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EEAC2-408E-4AC1-A085-8739B28E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028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F84DCC-3CE6-4566-A2A9-249FDD4B0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2D7947-6F84-492B-9284-7025D93CD1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4C120-E08E-44C9-ADB7-C16C87B6AD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922829-446E-4D3B-896C-1F79AAF190D6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63F08-0D8A-44CB-BE50-B1421618C5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D55D-5687-4E88-A536-362E7D4DA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0627D-05B2-4E5C-A401-9E3329DBB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0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806E-360D-49F6-ACAE-A79978D2DC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 Metric to Measure Contribution of Nodes in Neural Network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898E33-8519-4B6D-82F9-0986A8A32A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Jay </a:t>
            </a:r>
            <a:r>
              <a:rPr lang="en-US" dirty="0" err="1"/>
              <a:t>Hoon</a:t>
            </a:r>
            <a:r>
              <a:rPr lang="en-US" dirty="0"/>
              <a:t> Jung, </a:t>
            </a:r>
            <a:r>
              <a:rPr lang="en-US" dirty="0" err="1"/>
              <a:t>Yousun</a:t>
            </a:r>
            <a:r>
              <a:rPr lang="en-US" dirty="0"/>
              <a:t> Shin, </a:t>
            </a:r>
            <a:r>
              <a:rPr lang="en-US" dirty="0" err="1"/>
              <a:t>Youngmin</a:t>
            </a:r>
            <a:r>
              <a:rPr lang="en-US" dirty="0"/>
              <a:t> Kwon</a:t>
            </a:r>
          </a:p>
          <a:p>
            <a:r>
              <a:rPr lang="en-US" dirty="0"/>
              <a:t>2019 IEEE Symposium Series on Computational Intelligence (SSCI)</a:t>
            </a:r>
          </a:p>
          <a:p>
            <a:r>
              <a:rPr lang="en-US" dirty="0"/>
              <a:t>Dec 6-9 2019 , Xiamen, China</a:t>
            </a:r>
          </a:p>
        </p:txBody>
      </p:sp>
    </p:spTree>
    <p:extLst>
      <p:ext uri="{BB962C8B-B14F-4D97-AF65-F5344CB8AC3E}">
        <p14:creationId xmlns:p14="http://schemas.microsoft.com/office/powerpoint/2010/main" val="2839161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8FD8-DF7C-43A9-8A7F-01A00164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Influential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75652-AE8A-4A5A-A8CF-CF3FFE22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 smtClean="0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.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</m:e>
                        </m:nary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4000" dirty="0"/>
                          <m:t>.</m:t>
                        </m:r>
                        <m:r>
                          <m:rPr>
                            <m:nor/>
                          </m:rPr>
                          <a:rPr lang="en-US" sz="4000" dirty="0">
                            <a:ea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  <m:r>
                          <m:rPr>
                            <m:nor/>
                          </m:rPr>
                          <a:rPr lang="en-US" sz="4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Weight can negative 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can be negative too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reduces a value of a node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75652-AE8A-4A5A-A8CF-CF3FFE22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2288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71151-02DF-4B26-894A-E78F92454CF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772886"/>
                <a:ext cx="10515600" cy="4982595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m:rPr>
                        <m:nor/>
                      </m:rPr>
                      <a:rPr lang="en-US" dirty="0" smtClean="0"/>
                      <m:t>atrix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multiplication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 will define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</m:sup>
                    </m:sSubSup>
                  </m:oMath>
                </a14:m>
                <a:r>
                  <a:rPr lang="en-US" dirty="0"/>
                  <a:t> X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Elements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dirty="0"/>
                  <a:t> is measure of how much influence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has in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ℓ+</m:t>
                        </m:r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is influential scores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&lt;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771151-02DF-4B26-894A-E78F92454CF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772886"/>
                <a:ext cx="10515600" cy="4982595"/>
              </a:xfrm>
              <a:blipFill>
                <a:blip r:embed="rId2"/>
                <a:stretch>
                  <a:fillRect l="-1043" t="-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5400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D7C6F-595F-4CFF-B907-E5D3CD2A0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Usefulness of Influential Score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D2010-7AFF-4F29-B2DD-CFF089CB87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Normalized between -1 to 1</a:t>
            </a:r>
          </a:p>
          <a:p>
            <a:r>
              <a:rPr lang="en-US" dirty="0"/>
              <a:t>Two nodes have positively proportional, the influential score become 1 and otherwise</a:t>
            </a:r>
          </a:p>
          <a:p>
            <a:r>
              <a:rPr lang="en-US" dirty="0"/>
              <a:t>Node are complicatedly connected</a:t>
            </a:r>
          </a:p>
          <a:p>
            <a:r>
              <a:rPr lang="en-US" dirty="0"/>
              <a:t>Not easy to see how their influences</a:t>
            </a:r>
          </a:p>
          <a:p>
            <a:r>
              <a:rPr lang="en-US" dirty="0"/>
              <a:t>The influential scores show these connections </a:t>
            </a:r>
          </a:p>
          <a:p>
            <a:r>
              <a:rPr lang="en-US" dirty="0"/>
              <a:t>Simple matrix products</a:t>
            </a:r>
          </a:p>
        </p:txBody>
      </p:sp>
    </p:spTree>
    <p:extLst>
      <p:ext uri="{BB962C8B-B14F-4D97-AF65-F5344CB8AC3E}">
        <p14:creationId xmlns:p14="http://schemas.microsoft.com/office/powerpoint/2010/main" val="327455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21A2321-5E0C-4C1B-8242-745C32768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11" t="47526" r="68778" b="28681"/>
          <a:stretch/>
        </p:blipFill>
        <p:spPr>
          <a:xfrm>
            <a:off x="1351722" y="0"/>
            <a:ext cx="4744278" cy="259178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D934E-D129-4866-B14C-5C80FEA037D1}"/>
                  </a:ext>
                </a:extLst>
              </p:cNvPr>
              <p:cNvSpPr txBox="1"/>
              <p:nvPr/>
            </p:nvSpPr>
            <p:spPr>
              <a:xfrm>
                <a:off x="6498771" y="649561"/>
                <a:ext cx="378822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Toy network computing</a:t>
                </a:r>
              </a:p>
              <a:p>
                <a:r>
                  <a:rPr lang="en-US" sz="2400" i="1" dirty="0"/>
                  <a:t>O </a:t>
                </a:r>
                <a:r>
                  <a:rPr lang="en-US" sz="2400" dirty="0"/>
                  <a:t>= min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az-Cyrl-AZ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az-Cyrl-A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z-Cyrl-A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Bias is set to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FD934E-D129-4866-B14C-5C80FEA03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1" y="649561"/>
                <a:ext cx="3788229" cy="1569660"/>
              </a:xfrm>
              <a:prstGeom prst="rect">
                <a:avLst/>
              </a:prstGeom>
              <a:blipFill>
                <a:blip r:embed="rId3"/>
                <a:stretch>
                  <a:fillRect l="-2412" t="-3113" b="-8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9B748B92-1039-49BC-9D0C-1C0065FD9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70" t="28026" r="75978" b="16869"/>
          <a:stretch/>
        </p:blipFill>
        <p:spPr>
          <a:xfrm>
            <a:off x="8971721" y="3328197"/>
            <a:ext cx="3220279" cy="354288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5F00BA-5DD8-4C62-A6C1-7EC591229C40}"/>
              </a:ext>
            </a:extLst>
          </p:cNvPr>
          <p:cNvSpPr txBox="1"/>
          <p:nvPr/>
        </p:nvSpPr>
        <p:spPr>
          <a:xfrm>
            <a:off x="10721011" y="3328197"/>
            <a:ext cx="1192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EEDDD-0E7B-4171-8F75-783B5C6AF3BC}"/>
                  </a:ext>
                </a:extLst>
              </p:cNvPr>
              <p:cNvSpPr txBox="1"/>
              <p:nvPr/>
            </p:nvSpPr>
            <p:spPr>
              <a:xfrm>
                <a:off x="1351722" y="2740920"/>
                <a:ext cx="4620126" cy="1359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→  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= 0</a:t>
                </a:r>
              </a:p>
              <a:p>
                <a:r>
                  <a:rPr lang="en-US" sz="2800" dirty="0"/>
                  <a:t>If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→  </m:t>
                    </m:r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</m:oMath>
                </a14:m>
                <a:r>
                  <a:rPr lang="en-US" sz="2800" dirty="0"/>
                  <a:t> = 0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8EEDDD-0E7B-4171-8F75-783B5C6A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722" y="2740920"/>
                <a:ext cx="4620126" cy="1359218"/>
              </a:xfrm>
              <a:prstGeom prst="rect">
                <a:avLst/>
              </a:prstGeom>
              <a:blipFill>
                <a:blip r:embed="rId5"/>
                <a:stretch>
                  <a:fillRect l="-2770" b="-5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280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555A1-58D9-4186-897F-98560F5C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11" t="47526" r="68778" b="28681"/>
          <a:stretch/>
        </p:blipFill>
        <p:spPr>
          <a:xfrm>
            <a:off x="1117641" y="386821"/>
            <a:ext cx="4978359" cy="2719540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479A40-57ED-4D00-8188-1AD10A6B3EF3}"/>
                  </a:ext>
                </a:extLst>
              </p:cNvPr>
              <p:cNvSpPr txBox="1"/>
              <p:nvPr/>
            </p:nvSpPr>
            <p:spPr>
              <a:xfrm>
                <a:off x="6529137" y="481263"/>
                <a:ext cx="5422231" cy="2765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If we apply </a:t>
                </a:r>
                <a:r>
                  <a:rPr lang="en-US" sz="2800" dirty="0" err="1"/>
                  <a:t>relu</a:t>
                </a:r>
                <a:r>
                  <a:rPr lang="en-US" sz="2800" dirty="0"/>
                  <a:t> activation function</a:t>
                </a:r>
              </a:p>
              <a:p>
                <a:r>
                  <a:rPr lang="en-US" sz="2800" dirty="0"/>
                  <a:t>R(z) = max(0,z)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-&gt;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-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az-Cyrl-AZ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az-Cyrl-AZ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479A40-57ED-4D00-8188-1AD10A6B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9137" y="481263"/>
                <a:ext cx="5422231" cy="2765501"/>
              </a:xfrm>
              <a:prstGeom prst="rect">
                <a:avLst/>
              </a:prstGeom>
              <a:blipFill>
                <a:blip r:embed="rId3"/>
                <a:stretch>
                  <a:fillRect l="-2247" t="-2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7C479-7C34-4D3D-8243-CA93F39B69FD}"/>
                  </a:ext>
                </a:extLst>
              </p:cNvPr>
              <p:cNvSpPr txBox="1"/>
              <p:nvPr/>
            </p:nvSpPr>
            <p:spPr>
              <a:xfrm>
                <a:off x="1117641" y="3910263"/>
                <a:ext cx="6710906" cy="1510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-&gt;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𝑜</m:t>
                        </m:r>
                      </m:e>
                      <m:sub/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az-Cyrl-AZ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az-Cyrl-AZ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</m:t>
                          </m:r>
                        </m:e>
                        <m:sub/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az-Cyrl-AZ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7C479-7C34-4D3D-8243-CA93F39B6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641" y="3910263"/>
                <a:ext cx="6710906" cy="15109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25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555A1-58D9-4186-897F-98560F5C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11" t="47526" r="68778" b="28681"/>
          <a:stretch/>
        </p:blipFill>
        <p:spPr>
          <a:xfrm>
            <a:off x="1117641" y="386821"/>
            <a:ext cx="4978359" cy="271954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479A40-57ED-4D00-8188-1AD10A6B3EF3}"/>
                  </a:ext>
                </a:extLst>
              </p:cNvPr>
              <p:cNvSpPr txBox="1"/>
              <p:nvPr/>
            </p:nvSpPr>
            <p:spPr>
              <a:xfrm>
                <a:off x="152400" y="2911855"/>
                <a:ext cx="11887200" cy="35575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-&gt; 1, 0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:endParaRPr lang="en-US" sz="28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800" dirty="0"/>
                  <a:t> -&gt; 0,1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 solely responsible when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&gt;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dirty="0"/>
                  <a:t>Gradient-based don’t reveal the fact a min function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A479A40-57ED-4D00-8188-1AD10A6B3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911855"/>
                <a:ext cx="11887200" cy="3557577"/>
              </a:xfrm>
              <a:prstGeom prst="rect">
                <a:avLst/>
              </a:prstGeom>
              <a:blipFill>
                <a:blip r:embed="rId3"/>
                <a:stretch>
                  <a:fillRect l="-1026" b="-41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5929924-09B7-49B1-B7EC-8776E2466F54}"/>
              </a:ext>
            </a:extLst>
          </p:cNvPr>
          <p:cNvSpPr txBox="1"/>
          <p:nvPr/>
        </p:nvSpPr>
        <p:spPr>
          <a:xfrm>
            <a:off x="6481010" y="1054093"/>
            <a:ext cx="542223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Using </a:t>
            </a:r>
            <a:r>
              <a:rPr lang="en-US" sz="2800" i="1" dirty="0"/>
              <a:t>Saliency map and gradient input </a:t>
            </a:r>
            <a:r>
              <a:rPr lang="en-US" sz="2800" dirty="0"/>
              <a:t>method from K. </a:t>
            </a:r>
            <a:r>
              <a:rPr lang="en-US" sz="2800" dirty="0" err="1"/>
              <a:t>Simonyan</a:t>
            </a:r>
            <a:r>
              <a:rPr lang="en-US" sz="2800" dirty="0"/>
              <a:t> (2013)</a:t>
            </a:r>
          </a:p>
        </p:txBody>
      </p:sp>
    </p:spTree>
    <p:extLst>
      <p:ext uri="{BB962C8B-B14F-4D97-AF65-F5344CB8AC3E}">
        <p14:creationId xmlns:p14="http://schemas.microsoft.com/office/powerpoint/2010/main" val="3055236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555A1-58D9-4186-897F-98560F5C0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611" t="47526" r="68778" b="28681"/>
          <a:stretch/>
        </p:blipFill>
        <p:spPr>
          <a:xfrm>
            <a:off x="1117641" y="386821"/>
            <a:ext cx="4978359" cy="2719540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29924-09B7-49B1-B7EC-8776E2466F54}"/>
                  </a:ext>
                </a:extLst>
              </p:cNvPr>
              <p:cNvSpPr txBox="1"/>
              <p:nvPr/>
            </p:nvSpPr>
            <p:spPr>
              <a:xfrm>
                <a:off x="6481010" y="1054093"/>
                <a:ext cx="5422231" cy="14289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 err="1"/>
                  <a:t>Influental</a:t>
                </a:r>
                <a:r>
                  <a:rPr lang="en-US" sz="2800" dirty="0"/>
                  <a:t> Matrix approach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Let I1 and I2 be 2 and 1 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&gt;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az-Cyrl-AZ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5929924-09B7-49B1-B7EC-8776E2466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1010" y="1054093"/>
                <a:ext cx="5422231" cy="1428917"/>
              </a:xfrm>
              <a:prstGeom prst="rect">
                <a:avLst/>
              </a:prstGeom>
              <a:blipFill>
                <a:blip r:embed="rId3"/>
                <a:stretch>
                  <a:fillRect l="-2247" t="-4274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D99BA-14D0-4190-92D0-43DC5BDDA7FD}"/>
                  </a:ext>
                </a:extLst>
              </p:cNvPr>
              <p:cNvSpPr txBox="1"/>
              <p:nvPr/>
            </p:nvSpPr>
            <p:spPr>
              <a:xfrm>
                <a:off x="930442" y="3382256"/>
                <a:ext cx="10331115" cy="3088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influential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→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influential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1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/>
                      </m:sSubSup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and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/>
                      </m:sSubSup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influential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scores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and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respect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output</m:t>
                      </m:r>
                    </m:oMath>
                  </m:oMathPara>
                </a14:m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800" b="0" i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So,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/>
                    </m:sSubSup>
                  </m:oMath>
                </a14:m>
                <a:r>
                  <a:rPr lang="en-US" sz="2800" dirty="0"/>
                  <a:t> have more influence on the output layer even if </a:t>
                </a:r>
                <a:r>
                  <a:rPr lang="en-US" sz="2800" i="1" dirty="0"/>
                  <a:t>o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/>
                    </m:sSubSup>
                  </m:oMath>
                </a14:m>
                <a:endParaRPr lang="en-US" sz="2800" i="1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3CD99BA-14D0-4190-92D0-43DC5BDDA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442" y="3382256"/>
                <a:ext cx="10331115" cy="3088923"/>
              </a:xfrm>
              <a:prstGeom prst="rect">
                <a:avLst/>
              </a:prstGeom>
              <a:blipFill>
                <a:blip r:embed="rId4"/>
                <a:stretch>
                  <a:fillRect l="-1240" b="-47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3574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444F4-737C-4E30-BC56-1BF9FD31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818147"/>
                <a:ext cx="10515600" cy="535881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Quantify relative importance even the gradient-based method fail to explain</a:t>
                </a:r>
              </a:p>
              <a:p>
                <a:endParaRPr lang="en-US" dirty="0"/>
              </a:p>
              <a:p>
                <a:r>
                  <a:rPr lang="en-US" dirty="0"/>
                  <a:t>The influence of biases is reflected in the value of a node,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In gradient based methods, the biases are completely ignored</a:t>
                </a:r>
              </a:p>
              <a:p>
                <a:endParaRPr lang="en-US" dirty="0"/>
              </a:p>
              <a:p>
                <a:r>
                  <a:rPr lang="en-US" dirty="0"/>
                  <a:t>In </a:t>
                </a:r>
                <a:r>
                  <a:rPr lang="en-US" dirty="0" err="1"/>
                  <a:t>DeepLIFT</a:t>
                </a:r>
                <a:r>
                  <a:rPr lang="en-US" dirty="0"/>
                  <a:t>, biases values are considered by adding references</a:t>
                </a:r>
              </a:p>
              <a:p>
                <a:endParaRPr lang="en-US" dirty="0"/>
              </a:p>
              <a:p>
                <a:r>
                  <a:rPr lang="en-US" dirty="0" err="1"/>
                  <a:t>DeepLIFT</a:t>
                </a:r>
                <a:r>
                  <a:rPr lang="en-US" dirty="0"/>
                  <a:t> only assigns scores respect to reference so that it may be ignored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444F4-737C-4E30-BC56-1BF9FD31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818147"/>
                <a:ext cx="10515600" cy="5358816"/>
              </a:xfrm>
              <a:blipFill>
                <a:blip r:embed="rId2"/>
                <a:stretch>
                  <a:fillRect l="-1043" t="-2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075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D767F-A6D8-4A75-AEFF-023B92F33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041"/>
            <a:ext cx="10515600" cy="1325563"/>
          </a:xfrm>
        </p:spPr>
        <p:txBody>
          <a:bodyPr/>
          <a:lstStyle/>
          <a:p>
            <a:r>
              <a:rPr lang="en-US" dirty="0"/>
              <a:t>Influential Tensor for CNN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5CD24-D83F-400E-AE86-45C055A06F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93541"/>
                <a:ext cx="10515600" cy="4351338"/>
              </a:xfrm>
            </p:spPr>
            <p:txBody>
              <a:bodyPr>
                <a:normAutofit/>
              </a:bodyPr>
              <a:lstStyle/>
              <a:p>
                <a:pPr>
                  <a:buFontTx/>
                  <a:buChar char="-"/>
                </a:pPr>
                <a:r>
                  <a:rPr lang="en-US" i="1" dirty="0"/>
                  <a:t>M</a:t>
                </a:r>
                <a:r>
                  <a:rPr lang="en-US" dirty="0"/>
                  <a:t> = model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weight of the filter from depth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 </m:t>
                    </m:r>
                  </m:oMath>
                </a14:m>
                <a:r>
                  <a:rPr lang="en-US" dirty="0"/>
                  <a:t>convolutional layer to depth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m:rPr>
                            <m:nor/>
                          </m:rPr>
                          <a:rPr lang="en-US" dirty="0"/>
                          <m:t>+1)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total depth of layer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/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endParaRPr lang="en-US" dirty="0"/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node values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position of depth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D5CD24-D83F-400E-AE86-45C055A06F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93541"/>
                <a:ext cx="10515600" cy="4351338"/>
              </a:xfrm>
              <a:blipFill>
                <a:blip r:embed="rId2"/>
                <a:stretch>
                  <a:fillRect l="-1217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1087D95-3097-4135-971A-5AF81EC19C3E}"/>
              </a:ext>
            </a:extLst>
          </p:cNvPr>
          <p:cNvSpPr txBox="1">
            <a:spLocks/>
          </p:cNvSpPr>
          <p:nvPr/>
        </p:nvSpPr>
        <p:spPr>
          <a:xfrm>
            <a:off x="2623458" y="24931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F5EC16-F29E-4E27-8B79-1E128513D6FE}"/>
                  </a:ext>
                </a:extLst>
              </p:cNvPr>
              <p:cNvSpPr txBox="1"/>
              <p:nvPr/>
            </p:nvSpPr>
            <p:spPr>
              <a:xfrm>
                <a:off x="1704809" y="4962570"/>
                <a:ext cx="8782381" cy="8201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2800" dirty="0"/>
                  <a:t>= </a:t>
                </a:r>
                <a:r>
                  <a:rPr lang="en-US" sz="2800" dirty="0" err="1"/>
                  <a:t>ReLU</a:t>
                </a:r>
                <a:r>
                  <a:rPr lang="en-US" sz="2800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az-Cyrl-AZ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≤1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az-Cyrl-AZ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az-Cyrl-AZ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sub>
                          <m:sup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/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bSup>
                          </m:sup>
                          <m:e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az-Cyrl-AZ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az-Cyrl-AZ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2800" dirty="0"/>
                              <m:t>.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ea typeface="Cambria Math" panose="02040503050406030204" pitchFamily="18" charset="0"/>
                              </a:rPr>
                              <m:t> </m:t>
                            </m:r>
                            <m:sSubSup>
                              <m:sSub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az-Cyrl-AZ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en-US" sz="2800" dirty="0"/>
                              <m:t>)</m:t>
                            </m:r>
                          </m:e>
                        </m:nary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F5EC16-F29E-4E27-8B79-1E128513D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4809" y="4962570"/>
                <a:ext cx="8782381" cy="820161"/>
              </a:xfrm>
              <a:prstGeom prst="rect">
                <a:avLst/>
              </a:prstGeom>
              <a:blipFill>
                <a:blip r:embed="rId3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1888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AF42-1B8F-4670-86D3-CE7763D0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46A10-4118-40C4-9869-2516E89AA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is constant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are depends on the input</a:t>
                </a:r>
              </a:p>
              <a:p>
                <a:r>
                  <a:rPr lang="en-US" dirty="0"/>
                  <a:t>When input</a:t>
                </a:r>
                <a:r>
                  <a:rPr lang="en-US" i="1" dirty="0"/>
                  <a:t> I </a:t>
                </a:r>
                <a:r>
                  <a:rPr lang="en-US" dirty="0"/>
                  <a:t>is fed into model</a:t>
                </a:r>
                <a:r>
                  <a:rPr lang="en-US" i="1" dirty="0"/>
                  <a:t> M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can be represented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hy-AM" dirty="0"/>
                          <m:t>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Ꙍ, </a:t>
                </a:r>
                <a:r>
                  <a:rPr lang="hy-AM" dirty="0"/>
                  <a:t>£</a:t>
                </a:r>
                <a:r>
                  <a:rPr lang="en-US" dirty="0"/>
                  <a:t>) -&gt; convolutional layer and fully connected layer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dirty="0"/>
                          <m:t>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−1,0,0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−1,0,0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hy-AM" dirty="0"/>
                          <m:t>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dirty="0"/>
                  <a:t>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0,0,0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0,0,1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Ꙍ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hy-AM" dirty="0"/>
                  <a:t>£</a:t>
                </a:r>
                <a:r>
                  <a:rPr lang="en-US" dirty="0"/>
                  <a:t>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46A10-4118-40C4-9869-2516E89AA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20" r="-1333" b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6525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AD7C6-0F5A-4319-9AF5-65170BBBA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3EA6F3-AB7B-4CC3-AE3F-52FF2FADB0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The hidden layer DNN is a black box </a:t>
            </a:r>
          </a:p>
          <a:p>
            <a:endParaRPr lang="en-US" dirty="0"/>
          </a:p>
          <a:p>
            <a:r>
              <a:rPr lang="en-US" dirty="0"/>
              <a:t>Don’t understand how a NN works</a:t>
            </a:r>
          </a:p>
          <a:p>
            <a:endParaRPr lang="en-US" dirty="0"/>
          </a:p>
          <a:p>
            <a:r>
              <a:rPr lang="en-US" dirty="0"/>
              <a:t>Success, but can’t describe why and how</a:t>
            </a:r>
          </a:p>
          <a:p>
            <a:endParaRPr lang="en-US" dirty="0"/>
          </a:p>
          <a:p>
            <a:r>
              <a:rPr lang="en-US" dirty="0"/>
              <a:t>Don’t know how to optimize NN model</a:t>
            </a:r>
          </a:p>
          <a:p>
            <a:endParaRPr lang="en-US" dirty="0"/>
          </a:p>
          <a:p>
            <a:r>
              <a:rPr lang="en-US" dirty="0"/>
              <a:t>Cannot identify the unnecessary parameters</a:t>
            </a:r>
          </a:p>
          <a:p>
            <a:endParaRPr lang="en-US" dirty="0"/>
          </a:p>
          <a:p>
            <a:r>
              <a:rPr lang="en-US" dirty="0"/>
              <a:t>Less know how to eliminate the properly.</a:t>
            </a:r>
          </a:p>
        </p:txBody>
      </p:sp>
    </p:spTree>
    <p:extLst>
      <p:ext uri="{BB962C8B-B14F-4D97-AF65-F5344CB8AC3E}">
        <p14:creationId xmlns:p14="http://schemas.microsoft.com/office/powerpoint/2010/main" val="6544974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08FD8-DF7C-43A9-8A7F-01A00164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Influential Tensor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75652-AE8A-4A5A-A8CF-CF3FFE2218D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0" y="1825625"/>
                <a:ext cx="121920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),(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4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.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</m:t>
                            </m:r>
                          </m:sup>
                        </m:sSub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−1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az-Cyrl-AZ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4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az-Cyrl-AZ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1=1</m:t>
                                </m:r>
                              </m:sub>
                              <m:sup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/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p>
                                </m:sSubSup>
                              </m:sup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az-Cyrl-AZ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az-Cyrl-AZ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sz="4000" dirty="0"/>
                                  <m:t>.</m:t>
                                </m:r>
                                <m:r>
                                  <m:rPr>
                                    <m:nor/>
                                  </m:rPr>
                                  <a:rPr lang="en-US" sz="4000" dirty="0"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′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sup>
                                </m:sSubSup>
                                <m:r>
                                  <m:rPr>
                                    <m:nor/>
                                  </m:rPr>
                                  <a:rPr lang="en-US" sz="4000" b="0" i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|</m:t>
                                </m:r>
                              </m:e>
                            </m:nary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den>
                    </m:f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/>
                  <a:t>Because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az-Cyrl-A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az-Cyrl-AZ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),(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ℓ,ℓ+1</m:t>
                        </m:r>
                      </m:sup>
                    </m:sSubSup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),(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ℓ,ℓ+1</m:t>
                        </m:r>
                      </m:sup>
                    </m:sSubSup>
                  </m:oMath>
                </a14:m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  <a:p>
                <a:pPr marL="0" indent="0">
                  <a:buNone/>
                </a:pPr>
                <a:endParaRPr lang="en-US" sz="40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B75652-AE8A-4A5A-A8CF-CF3FFE2218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1825625"/>
                <a:ext cx="12192000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26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77A4-C454-4AD5-9D44-048B6B32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Influential Tensor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1F9623-695F-4FE2-BE25-68B5D2313412}"/>
                  </a:ext>
                </a:extLst>
              </p:cNvPr>
              <p:cNvSpPr txBox="1"/>
              <p:nvPr/>
            </p:nvSpPr>
            <p:spPr>
              <a:xfrm>
                <a:off x="333828" y="2666339"/>
                <a:ext cx="11858171" cy="20749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/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ℓ,ℓ+1</m:t>
                            </m:r>
                          </m:sup>
                        </m:sSup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.</m:t>
                        </m:r>
                        <m:sSubSup>
                          <m:sSub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e>
                          <m:sub/>
                          <m:sup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ℓ+1,ℓ+2</m:t>
                            </m:r>
                          </m:sup>
                        </m:sSubSup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b>
                        <m:eqArr>
                          <m:eqArr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4000" i="1">
                                <a:latin typeface="Cambria Math" panose="02040503050406030204" pitchFamily="18" charset="0"/>
                              </a:rPr>
                              <m:t>),</m:t>
                            </m:r>
                            <m:d>
                              <m:dPr>
                                <m:ctrlPr>
                                  <a:rPr lang="en-US" sz="4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40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e/>
                        </m:eqArr>
                      </m:sub>
                    </m:sSub>
                  </m:oMath>
                </a14:m>
                <a:endParaRPr lang="en-US" sz="4000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/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ℓ,ℓ+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4000" dirty="0"/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US" sz="400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40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),(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ℓ,ℓ+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p>
                                </m:sSubSup>
                                <m:r>
                                  <a:rPr lang="en-US" sz="4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sSubSup>
                                  <m:sSubSupPr>
                                    <m:ctrlP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𝐽</m:t>
                                    </m:r>
                                  </m:e>
                                  <m:sub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),(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4000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sz="40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</a:rPr>
                                      <m:t>) </m:t>
                                    </m:r>
                                  </m:sub>
                                  <m:sup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+1</m:t>
                                    </m:r>
                                    <m:r>
                                      <a:rPr lang="en-US" sz="4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,ℓ+</m:t>
                                    </m:r>
                                    <m:r>
                                      <a:rPr lang="en-US" sz="4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r>
                                  <a:rPr lang="en-US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r>
                  <a:rPr lang="en-US" sz="40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1F9623-695F-4FE2-BE25-68B5D23134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828" y="2666339"/>
                <a:ext cx="11858171" cy="2074927"/>
              </a:xfrm>
              <a:prstGeom prst="rect">
                <a:avLst/>
              </a:prstGeom>
              <a:blipFill>
                <a:blip r:embed="rId2"/>
                <a:stretch>
                  <a:fillRect t="-293" b="-6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167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077A4-C454-4AD5-9D44-048B6B32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Max-pooling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1F9623-695F-4FE2-BE25-68B5D2313412}"/>
              </a:ext>
            </a:extLst>
          </p:cNvPr>
          <p:cNvSpPr txBox="1"/>
          <p:nvPr/>
        </p:nvSpPr>
        <p:spPr>
          <a:xfrm>
            <a:off x="333829" y="2608282"/>
            <a:ext cx="118581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28B07-8FD5-4E89-9BBA-A7DC5EC72069}"/>
                  </a:ext>
                </a:extLst>
              </p:cNvPr>
              <p:cNvSpPr txBox="1"/>
              <p:nvPr/>
            </p:nvSpPr>
            <p:spPr>
              <a:xfrm>
                <a:off x="1785256" y="4048163"/>
                <a:ext cx="9274630" cy="9644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),(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ℓ,ℓ+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en-US" sz="4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Sup>
                        <m:sSubSup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),(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2/2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2/2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 </m:t>
                          </m:r>
                        </m:sub>
                        <m:sup>
                          <m:r>
                            <a:rPr lang="en-US" sz="4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ℓ,ℓ+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328B07-8FD5-4E89-9BBA-A7DC5EC720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256" y="4048163"/>
                <a:ext cx="9274630" cy="9644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F047C01-39D7-41F9-ABD7-31DC5D9917CC}"/>
              </a:ext>
            </a:extLst>
          </p:cNvPr>
          <p:cNvSpPr txBox="1"/>
          <p:nvPr/>
        </p:nvSpPr>
        <p:spPr>
          <a:xfrm>
            <a:off x="838200" y="1988457"/>
            <a:ext cx="9902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selects the maximum value among the filtered results in a sub-region</a:t>
            </a:r>
          </a:p>
        </p:txBody>
      </p:sp>
    </p:spTree>
    <p:extLst>
      <p:ext uri="{BB962C8B-B14F-4D97-AF65-F5344CB8AC3E}">
        <p14:creationId xmlns:p14="http://schemas.microsoft.com/office/powerpoint/2010/main" val="30511009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C00879-6051-41B7-8E42-09DB88F27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FCD4443-4264-4104-83BB-00BB8099E9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6012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DCB5E-434C-4B39-95E2-462D5D492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Data (10D random input </a:t>
            </a:r>
            <a:r>
              <a:rPr lang="en-US" dirty="0" err="1"/>
              <a:t>Xs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D9945-02D3-4336-8C5D-4E6EDABBA6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features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Plus-one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3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Orange skin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36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Sup>
                              <m:sSubSup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sSubSup>
                              <m:sSub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  <m:sup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sup>
                        </m:sSup>
                      </m:den>
                    </m:f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3D9945-02D3-4336-8C5D-4E6EDABBA6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619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21161B-CB8D-4AD3-BC87-203CAD240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28" t="24896" r="62205" b="43373"/>
          <a:stretch/>
        </p:blipFill>
        <p:spPr>
          <a:xfrm>
            <a:off x="150383" y="925827"/>
            <a:ext cx="6960280" cy="532256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A49CAF-2410-40E2-9C07-8C2B5A67EA69}"/>
              </a:ext>
            </a:extLst>
          </p:cNvPr>
          <p:cNvSpPr txBox="1"/>
          <p:nvPr/>
        </p:nvSpPr>
        <p:spPr>
          <a:xfrm>
            <a:off x="6760029" y="1228397"/>
            <a:ext cx="5181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 rest element of X don’t have any effect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Can pick relevant inputs that have effects on the output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Ranks : how many times elements get large influential scores</a:t>
            </a:r>
          </a:p>
        </p:txBody>
      </p:sp>
    </p:spTree>
    <p:extLst>
      <p:ext uri="{BB962C8B-B14F-4D97-AF65-F5344CB8AC3E}">
        <p14:creationId xmlns:p14="http://schemas.microsoft.com/office/powerpoint/2010/main" val="3186227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EA4A2-AFB0-4855-9245-1598DA236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/>
              <a:t>Local and global feature 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52693-BFB1-49FE-819F-83E66A3E5A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en-US" sz="2800" dirty="0"/>
              <a:t>Selecting a subset of 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I</a:t>
            </a:r>
            <a:r>
              <a:rPr lang="en-US" sz="2800" dirty="0"/>
              <a:t>mproving the prediction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Entire labeled samples, i.e., feature selection is “globally” informative.</a:t>
            </a:r>
          </a:p>
          <a:p>
            <a:pPr marL="285750" indent="-285750">
              <a:buFontTx/>
              <a:buChar char="-"/>
            </a:pPr>
            <a:r>
              <a:rPr lang="en-US" sz="2800" dirty="0"/>
              <a:t>Influential scores only inform the specific input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</a:t>
            </a:r>
            <a:r>
              <a:rPr lang="en-US" sz="2800" dirty="0"/>
              <a:t>o, it’s called “local” information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698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420D25-9EB9-47BB-ABDC-6CCEACD6F3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946" t="33875" r="75018" b="16820"/>
          <a:stretch/>
        </p:blipFill>
        <p:spPr>
          <a:xfrm>
            <a:off x="0" y="-148215"/>
            <a:ext cx="6516911" cy="715443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3D3189-7662-41D0-BDE6-4D72512486BB}"/>
              </a:ext>
            </a:extLst>
          </p:cNvPr>
          <p:cNvSpPr txBox="1"/>
          <p:nvPr/>
        </p:nvSpPr>
        <p:spPr>
          <a:xfrm>
            <a:off x="6291943" y="1125239"/>
            <a:ext cx="57396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Some elements of an input have 0 or very close to it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The influential scores select features locally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Show the intrinsic characteristics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The negative values imply to degrade the output layer value</a:t>
            </a:r>
          </a:p>
        </p:txBody>
      </p:sp>
    </p:spTree>
    <p:extLst>
      <p:ext uri="{BB962C8B-B14F-4D97-AF65-F5344CB8AC3E}">
        <p14:creationId xmlns:p14="http://schemas.microsoft.com/office/powerpoint/2010/main" val="295669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C0C87B-7414-44B6-89FA-E26C6E702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29" t="35088" r="61746" b="33669"/>
          <a:stretch/>
        </p:blipFill>
        <p:spPr>
          <a:xfrm>
            <a:off x="52643" y="1075183"/>
            <a:ext cx="6749209" cy="490852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D19632-0CB3-4F5F-AC0E-4FF3B19B3E1B}"/>
              </a:ext>
            </a:extLst>
          </p:cNvPr>
          <p:cNvSpPr txBox="1"/>
          <p:nvPr/>
        </p:nvSpPr>
        <p:spPr>
          <a:xfrm>
            <a:off x="6801852" y="1659285"/>
            <a:ext cx="506930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This is scores for L2 while increasing Y1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Most of the nodes are not activated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Only some of them are contributed</a:t>
            </a:r>
          </a:p>
        </p:txBody>
      </p:sp>
    </p:spTree>
    <p:extLst>
      <p:ext uri="{BB962C8B-B14F-4D97-AF65-F5344CB8AC3E}">
        <p14:creationId xmlns:p14="http://schemas.microsoft.com/office/powerpoint/2010/main" val="8805932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8C5C4-7CD1-4778-9158-53525278C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MNIST Digits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C24D96-3C5B-4D1E-89E8-01059D7AA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3" t="27825" r="75476" b="36538"/>
          <a:stretch/>
        </p:blipFill>
        <p:spPr>
          <a:xfrm>
            <a:off x="1876925" y="1690688"/>
            <a:ext cx="8678779" cy="4624461"/>
          </a:xfrm>
        </p:spPr>
      </p:pic>
    </p:spTree>
    <p:extLst>
      <p:ext uri="{BB962C8B-B14F-4D97-AF65-F5344CB8AC3E}">
        <p14:creationId xmlns:p14="http://schemas.microsoft.com/office/powerpoint/2010/main" val="321850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73454-58D8-4ED1-BA3F-5D2BDA10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BDF1B-42F4-4472-8AAE-2FC877FFB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Simonyen</a:t>
            </a:r>
            <a:r>
              <a:rPr lang="en-US" dirty="0"/>
              <a:t> (2013) derived internal structures to calculate gradient</a:t>
            </a:r>
          </a:p>
          <a:p>
            <a:endParaRPr lang="en-US" dirty="0"/>
          </a:p>
          <a:p>
            <a:r>
              <a:rPr lang="en-US" dirty="0"/>
              <a:t>Bach (2015) Presented </a:t>
            </a:r>
            <a:r>
              <a:rPr lang="en-US" dirty="0" err="1"/>
              <a:t>layerwise</a:t>
            </a:r>
            <a:r>
              <a:rPr lang="en-US" dirty="0"/>
              <a:t> Relevance (PLR) to calculate relative importance through layers</a:t>
            </a:r>
          </a:p>
          <a:p>
            <a:endParaRPr lang="en-US" dirty="0"/>
          </a:p>
          <a:p>
            <a:r>
              <a:rPr lang="en-US" dirty="0" err="1"/>
              <a:t>Shrikumar</a:t>
            </a:r>
            <a:r>
              <a:rPr lang="en-US" dirty="0"/>
              <a:t> (2017) show </a:t>
            </a:r>
            <a:r>
              <a:rPr lang="en-US" dirty="0" err="1"/>
              <a:t>Deeplift</a:t>
            </a:r>
            <a:r>
              <a:rPr lang="en-US" dirty="0"/>
              <a:t> to make scores in each nodes</a:t>
            </a:r>
          </a:p>
          <a:p>
            <a:endParaRPr lang="en-US" dirty="0"/>
          </a:p>
          <a:p>
            <a:r>
              <a:rPr lang="en-US" dirty="0"/>
              <a:t>Chen (2018) show L2X (Learning to </a:t>
            </a:r>
            <a:r>
              <a:rPr lang="en-US" dirty="0" err="1"/>
              <a:t>eXplain</a:t>
            </a:r>
            <a:r>
              <a:rPr lang="en-US" dirty="0"/>
              <a:t>) to maximize mutual information between response variables and selected features</a:t>
            </a:r>
          </a:p>
        </p:txBody>
      </p:sp>
    </p:spTree>
    <p:extLst>
      <p:ext uri="{BB962C8B-B14F-4D97-AF65-F5344CB8AC3E}">
        <p14:creationId xmlns:p14="http://schemas.microsoft.com/office/powerpoint/2010/main" val="410089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8655760-55FE-4675-9FAD-EFEF1C70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3" t="27825" r="75476" b="36538"/>
          <a:stretch/>
        </p:blipFill>
        <p:spPr>
          <a:xfrm>
            <a:off x="340895" y="224589"/>
            <a:ext cx="6300537" cy="3357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8F0A4-8B9F-45D9-B086-0785827B5D0D}"/>
              </a:ext>
            </a:extLst>
          </p:cNvPr>
          <p:cNvSpPr txBox="1"/>
          <p:nvPr/>
        </p:nvSpPr>
        <p:spPr>
          <a:xfrm>
            <a:off x="6705602" y="332410"/>
            <a:ext cx="53420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Generated by Jung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Hybrid Neural Network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Using CNN and 41 general image kernels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Using 64 3x3 and 128 3x3 filter in each convolutional layers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B02B6-6B69-4936-9539-C116D4FBD790}"/>
              </a:ext>
            </a:extLst>
          </p:cNvPr>
          <p:cNvSpPr txBox="1"/>
          <p:nvPr/>
        </p:nvSpPr>
        <p:spPr>
          <a:xfrm>
            <a:off x="368968" y="4694886"/>
            <a:ext cx="114540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Using 2x2 max pooling after convolutional layers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The first and second dense layer are 2048x625 and 625x10</a:t>
            </a:r>
          </a:p>
        </p:txBody>
      </p:sp>
    </p:spTree>
    <p:extLst>
      <p:ext uri="{BB962C8B-B14F-4D97-AF65-F5344CB8AC3E}">
        <p14:creationId xmlns:p14="http://schemas.microsoft.com/office/powerpoint/2010/main" val="3742287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8655760-55FE-4675-9FAD-EFEF1C703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3" t="27825" r="75476" b="36538"/>
          <a:stretch/>
        </p:blipFill>
        <p:spPr>
          <a:xfrm>
            <a:off x="340895" y="224589"/>
            <a:ext cx="6300537" cy="3357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08F0A4-8B9F-45D9-B086-0785827B5D0D}"/>
              </a:ext>
            </a:extLst>
          </p:cNvPr>
          <p:cNvSpPr txBox="1"/>
          <p:nvPr/>
        </p:nvSpPr>
        <p:spPr>
          <a:xfrm>
            <a:off x="7042484" y="224589"/>
            <a:ext cx="50051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The Influential score images for number eight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Red pixels -&gt; positive scores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Blue pixels -&gt; negative scores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0B02B6-6B69-4936-9539-C116D4FBD790}"/>
              </a:ext>
            </a:extLst>
          </p:cNvPr>
          <p:cNvSpPr txBox="1"/>
          <p:nvPr/>
        </p:nvSpPr>
        <p:spPr>
          <a:xfrm>
            <a:off x="481262" y="4278821"/>
            <a:ext cx="1145406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Informative pixels shown by red pixels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Blue pixels show why the network doesn’t classify the image as 8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526513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70B02B6-6B69-4936-9539-C116D4FBD790}"/>
              </a:ext>
            </a:extLst>
          </p:cNvPr>
          <p:cNvSpPr txBox="1"/>
          <p:nvPr/>
        </p:nvSpPr>
        <p:spPr>
          <a:xfrm>
            <a:off x="368966" y="3613948"/>
            <a:ext cx="114540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Positive score contribute to classifying the input image to the “0”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Red dots -&gt; classified as the number zero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Red dots only overlaid regions between an input digit image and number outline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E6D112-6253-4051-9433-5655BDBCE1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 t="27695" r="54079" b="44842"/>
          <a:stretch/>
        </p:blipFill>
        <p:spPr>
          <a:xfrm>
            <a:off x="1847498" y="128337"/>
            <a:ext cx="8496997" cy="348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310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267A8-F4B7-42EA-9A71-D91591076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t="17263" r="77500" b="16632"/>
          <a:stretch/>
        </p:blipFill>
        <p:spPr>
          <a:xfrm>
            <a:off x="218945" y="412296"/>
            <a:ext cx="5572256" cy="6033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062E2-C36C-4567-BA87-9CA2D90BC542}"/>
              </a:ext>
            </a:extLst>
          </p:cNvPr>
          <p:cNvSpPr txBox="1"/>
          <p:nvPr/>
        </p:nvSpPr>
        <p:spPr>
          <a:xfrm>
            <a:off x="5791201" y="582067"/>
            <a:ext cx="618185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Influential scores for 41 different filters to “9”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Image (b) original image (c) influential score respect to “9” 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(d) schematic image of 7</a:t>
            </a:r>
            <a:r>
              <a:rPr lang="en-US" sz="2800" baseline="30000" dirty="0"/>
              <a:t>th</a:t>
            </a:r>
            <a:r>
              <a:rPr lang="en-US" sz="2800" dirty="0"/>
              <a:t> 15</a:t>
            </a:r>
            <a:r>
              <a:rPr lang="en-US" sz="2800" baseline="30000" dirty="0"/>
              <a:t>th</a:t>
            </a:r>
            <a:r>
              <a:rPr lang="en-US" sz="2800" dirty="0"/>
              <a:t> and 23</a:t>
            </a:r>
            <a:r>
              <a:rPr lang="en-US" sz="2800" baseline="30000" dirty="0"/>
              <a:t>rd</a:t>
            </a:r>
            <a:r>
              <a:rPr lang="en-US" sz="2800" dirty="0"/>
              <a:t> filter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(e) Convoluted onto the original image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(f) influential scores for each filter to “9”</a:t>
            </a:r>
          </a:p>
        </p:txBody>
      </p:sp>
    </p:spTree>
    <p:extLst>
      <p:ext uri="{BB962C8B-B14F-4D97-AF65-F5344CB8AC3E}">
        <p14:creationId xmlns:p14="http://schemas.microsoft.com/office/powerpoint/2010/main" val="4895979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BC267A8-F4B7-42EA-9A71-D91591076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1" t="17263" r="77500" b="16632"/>
          <a:stretch/>
        </p:blipFill>
        <p:spPr>
          <a:xfrm>
            <a:off x="218945" y="412296"/>
            <a:ext cx="5572256" cy="6033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5062E2-C36C-4567-BA87-9CA2D90BC542}"/>
              </a:ext>
            </a:extLst>
          </p:cNvPr>
          <p:cNvSpPr txBox="1"/>
          <p:nvPr/>
        </p:nvSpPr>
        <p:spPr>
          <a:xfrm>
            <a:off x="5791201" y="1659285"/>
            <a:ext cx="618185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Filters are more important than the others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We can call it filter scores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Indicate how important these filters are in the classification of a specific input image</a:t>
            </a:r>
          </a:p>
        </p:txBody>
      </p:sp>
    </p:spTree>
    <p:extLst>
      <p:ext uri="{BB962C8B-B14F-4D97-AF65-F5344CB8AC3E}">
        <p14:creationId xmlns:p14="http://schemas.microsoft.com/office/powerpoint/2010/main" val="26933836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D016A-59D1-4D5E-8CC6-091D1B81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GAN-Generated Fake Image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1B4FE-3942-4E41-B137-B42770F45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C37BB-EBF1-4565-9764-E1E6ED6B33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7" t="23158" r="53815" b="12842"/>
          <a:stretch/>
        </p:blipFill>
        <p:spPr>
          <a:xfrm>
            <a:off x="3537284" y="1825625"/>
            <a:ext cx="5117431" cy="477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004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A42DC-1609-4646-B487-CB8158B8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7" t="23158" r="53815" b="12842"/>
          <a:stretch/>
        </p:blipFill>
        <p:spPr>
          <a:xfrm>
            <a:off x="409073" y="205372"/>
            <a:ext cx="5117431" cy="477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1E180-6685-4AC0-A785-C4CDDE47F0CD}"/>
              </a:ext>
            </a:extLst>
          </p:cNvPr>
          <p:cNvSpPr txBox="1"/>
          <p:nvPr/>
        </p:nvSpPr>
        <p:spPr>
          <a:xfrm>
            <a:off x="5336291" y="205372"/>
            <a:ext cx="6577263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GAN generated 114000 fake face and 73877 real face images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Input dimension  224x224x3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CNN with max-pooling layer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32 3x3 filters, 64 3x3 filters and 128 3x3 filters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Used 3x3 max-pooling and 2x2 max-pooling for the last layer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The dense layer has 625x2 dimensions</a:t>
            </a:r>
          </a:p>
        </p:txBody>
      </p:sp>
    </p:spTree>
    <p:extLst>
      <p:ext uri="{BB962C8B-B14F-4D97-AF65-F5344CB8AC3E}">
        <p14:creationId xmlns:p14="http://schemas.microsoft.com/office/powerpoint/2010/main" val="3143185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A42DC-1609-4646-B487-CB8158B8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7" t="23158" r="53815" b="12842"/>
          <a:stretch/>
        </p:blipFill>
        <p:spPr>
          <a:xfrm>
            <a:off x="409073" y="205372"/>
            <a:ext cx="5117431" cy="477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1E180-6685-4AC0-A785-C4CDDE47F0CD}"/>
              </a:ext>
            </a:extLst>
          </p:cNvPr>
          <p:cNvSpPr txBox="1"/>
          <p:nvPr/>
        </p:nvSpPr>
        <p:spPr>
          <a:xfrm>
            <a:off x="5303634" y="1141543"/>
            <a:ext cx="61481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800" dirty="0"/>
              <a:t>Successfully detect fake image from real ones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Don’t explain how the model can discriminate fake images</a:t>
            </a:r>
          </a:p>
          <a:p>
            <a:pPr marL="285750" indent="-285750">
              <a:buFontTx/>
              <a:buChar char="-"/>
            </a:pPr>
            <a:endParaRPr lang="en-US" sz="2800" dirty="0"/>
          </a:p>
          <a:p>
            <a:pPr marL="285750" indent="-285750">
              <a:buFontTx/>
              <a:buChar char="-"/>
            </a:pPr>
            <a:r>
              <a:rPr lang="en-US" sz="2800" dirty="0"/>
              <a:t>Influential scores in the model can discriminate fake images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673518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1A42DC-1609-4646-B487-CB8158B8D2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7" t="23158" r="53815" b="12842"/>
          <a:stretch/>
        </p:blipFill>
        <p:spPr>
          <a:xfrm>
            <a:off x="409073" y="205372"/>
            <a:ext cx="5117431" cy="477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B1E180-6685-4AC0-A785-C4CDDE47F0CD}"/>
              </a:ext>
            </a:extLst>
          </p:cNvPr>
          <p:cNvSpPr txBox="1"/>
          <p:nvPr/>
        </p:nvSpPr>
        <p:spPr>
          <a:xfrm>
            <a:off x="5342021" y="821698"/>
            <a:ext cx="657726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Upper images are real, and bottom are fake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Important position for the classification generated by the influential scores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Fake image has no jaw, but the network model does not recognize</a:t>
            </a:r>
          </a:p>
        </p:txBody>
      </p:sp>
    </p:spTree>
    <p:extLst>
      <p:ext uri="{BB962C8B-B14F-4D97-AF65-F5344CB8AC3E}">
        <p14:creationId xmlns:p14="http://schemas.microsoft.com/office/powerpoint/2010/main" val="781532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F77FA-3544-40A2-BC83-536359EA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this paper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9F0BB8-04B6-454F-8390-3982F9A2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Influential scores are an indicator of which features are crucial for a prediction</a:t>
            </a:r>
          </a:p>
          <a:p>
            <a:endParaRPr lang="en-US" dirty="0"/>
          </a:p>
          <a:p>
            <a:r>
              <a:rPr lang="en-US" dirty="0"/>
              <a:t>Influential score provide both supporting and opposing reasons for the prediction</a:t>
            </a:r>
          </a:p>
          <a:p>
            <a:endParaRPr lang="en-US" dirty="0"/>
          </a:p>
          <a:p>
            <a:r>
              <a:rPr lang="en-US" dirty="0"/>
              <a:t>Influential scores knowing how each instance behaves</a:t>
            </a:r>
          </a:p>
          <a:p>
            <a:endParaRPr lang="en-US" dirty="0"/>
          </a:p>
          <a:p>
            <a:r>
              <a:rPr lang="en-US" dirty="0"/>
              <a:t>Unnecessary nodes and weights can possibly be eliminated </a:t>
            </a:r>
          </a:p>
          <a:p>
            <a:endParaRPr lang="en-US" dirty="0"/>
          </a:p>
          <a:p>
            <a:r>
              <a:rPr lang="en-US" dirty="0"/>
              <a:t>Systemic initialization of the NN might be achievable</a:t>
            </a:r>
          </a:p>
        </p:txBody>
      </p:sp>
    </p:spTree>
    <p:extLst>
      <p:ext uri="{BB962C8B-B14F-4D97-AF65-F5344CB8AC3E}">
        <p14:creationId xmlns:p14="http://schemas.microsoft.com/office/powerpoint/2010/main" val="3666538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0F481-9AAB-41C9-A0CD-943CE5847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9D89-2579-4C27-BC1A-A940BE8AA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 hidden layers directly to reveal informative subset of features</a:t>
            </a:r>
          </a:p>
          <a:p>
            <a:endParaRPr lang="en-US" dirty="0"/>
          </a:p>
          <a:p>
            <a:r>
              <a:rPr lang="en-US" dirty="0"/>
              <a:t>Make a new metric to estimate influences between any two nodes</a:t>
            </a:r>
          </a:p>
          <a:p>
            <a:endParaRPr lang="en-US" dirty="0"/>
          </a:p>
          <a:p>
            <a:r>
              <a:rPr lang="en-US" dirty="0"/>
              <a:t>Create score, called an, influential score</a:t>
            </a:r>
          </a:p>
          <a:p>
            <a:endParaRPr lang="en-US" dirty="0"/>
          </a:p>
          <a:p>
            <a:r>
              <a:rPr lang="en-US" dirty="0"/>
              <a:t>Show the proportional contribution of a node with the respect to other nodes.</a:t>
            </a:r>
          </a:p>
        </p:txBody>
      </p:sp>
    </p:spTree>
    <p:extLst>
      <p:ext uri="{BB962C8B-B14F-4D97-AF65-F5344CB8AC3E}">
        <p14:creationId xmlns:p14="http://schemas.microsoft.com/office/powerpoint/2010/main" val="1199145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8A79BF-E20E-41B7-B7E2-A32F5A0AE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96080"/>
            <a:ext cx="10515600" cy="2852737"/>
          </a:xfrm>
        </p:spPr>
        <p:txBody>
          <a:bodyPr/>
          <a:lstStyle/>
          <a:p>
            <a:pPr algn="ctr"/>
            <a:r>
              <a:rPr lang="en-US" dirty="0"/>
              <a:t>Design a dropout strategy using the result of the paper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37E2AD7-769F-41AC-8E68-7AF847FC3D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434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F5207C6-CA6F-4E09-B1E5-E29BC2348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Dropout??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62C53F-846F-449F-95F5-1BD0C8D4A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“Dropout: A Simple Way to Prevent Neural network from Overfitting”</a:t>
            </a:r>
          </a:p>
          <a:p>
            <a:pPr marL="0" indent="0">
              <a:buNone/>
            </a:pPr>
            <a:r>
              <a:rPr lang="en-US" dirty="0"/>
              <a:t>Nitish Srivastava, Geoffrey Hinton (2014)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Dropout is randomly drop units (along with their connections) from the neural network during training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2935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06541-A73E-42A2-A947-B27CA75C4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AEFB-9270-4BCD-956C-BA6F68A64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model learns the detail and noise in the training data</a:t>
            </a:r>
          </a:p>
          <a:p>
            <a:r>
              <a:rPr lang="en-US" dirty="0"/>
              <a:t>Negatively impacts the performance of the model on new data. </a:t>
            </a:r>
          </a:p>
          <a:p>
            <a:r>
              <a:rPr lang="en-US" dirty="0"/>
              <a:t>Noise or random fluctuations in the training data is picked up and learned </a:t>
            </a:r>
          </a:p>
          <a:p>
            <a:r>
              <a:rPr lang="en-US" dirty="0"/>
              <a:t>These concepts do not apply to new data </a:t>
            </a:r>
          </a:p>
          <a:p>
            <a:r>
              <a:rPr lang="en-US" dirty="0"/>
              <a:t>Negatively impact the model’s ability to generalize.</a:t>
            </a:r>
          </a:p>
        </p:txBody>
      </p:sp>
    </p:spTree>
    <p:extLst>
      <p:ext uri="{BB962C8B-B14F-4D97-AF65-F5344CB8AC3E}">
        <p14:creationId xmlns:p14="http://schemas.microsoft.com/office/powerpoint/2010/main" val="13389168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3F3C8-2A39-40DA-BEC8-FEF883DA8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Dropout?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106CF-AB83-4BA8-8A0A-76711FDC1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Overfitting is a serious problem in such network</a:t>
            </a:r>
          </a:p>
          <a:p>
            <a:r>
              <a:rPr lang="en-US" dirty="0"/>
              <a:t>Large networks difficult to deal with overfitting </a:t>
            </a:r>
          </a:p>
          <a:p>
            <a:r>
              <a:rPr lang="en-US" dirty="0"/>
              <a:t>Dropout is a technique for addressing this problem</a:t>
            </a:r>
          </a:p>
          <a:p>
            <a:r>
              <a:rPr lang="en-US" dirty="0"/>
              <a:t>This prevents units from co-adapting too much</a:t>
            </a:r>
          </a:p>
        </p:txBody>
      </p:sp>
    </p:spTree>
    <p:extLst>
      <p:ext uri="{BB962C8B-B14F-4D97-AF65-F5344CB8AC3E}">
        <p14:creationId xmlns:p14="http://schemas.microsoft.com/office/powerpoint/2010/main" val="3989028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69C56-365E-4153-BBDD-42EF1939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B7E06-45D4-4087-80BF-953A5D67B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0D78A1-70DA-41A4-A980-3187891C50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70" t="28522" r="66304" b="39478"/>
          <a:stretch/>
        </p:blipFill>
        <p:spPr>
          <a:xfrm>
            <a:off x="838200" y="365125"/>
            <a:ext cx="10515600" cy="589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846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9133E8-59AD-4FBD-8C2D-A896BEAF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D719BE34-BF0E-4DCD-B106-63F25E1587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0296" y="1900103"/>
            <a:ext cx="3787704" cy="841712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0A760A-4A97-4B68-8C4E-B9DF116B37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50" t="28869" r="65217" b="50000"/>
          <a:stretch/>
        </p:blipFill>
        <p:spPr>
          <a:xfrm>
            <a:off x="947528" y="477076"/>
            <a:ext cx="7006967" cy="21998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82317-C22C-4D30-983B-8118596750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14" t="29565" r="70109" b="58608"/>
          <a:stretch/>
        </p:blipFill>
        <p:spPr>
          <a:xfrm>
            <a:off x="947528" y="4001294"/>
            <a:ext cx="5148472" cy="1411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88996C0-8CB7-402E-A399-8DD2CB368C1D}"/>
              </a:ext>
            </a:extLst>
          </p:cNvPr>
          <p:cNvSpPr txBox="1"/>
          <p:nvPr/>
        </p:nvSpPr>
        <p:spPr>
          <a:xfrm>
            <a:off x="947528" y="3363686"/>
            <a:ext cx="51484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Feedforward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735E32-D152-4574-8648-C6196BFADF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244" t="36919" r="70000" b="36366"/>
          <a:stretch/>
        </p:blipFill>
        <p:spPr>
          <a:xfrm>
            <a:off x="5799296" y="2951231"/>
            <a:ext cx="5216919" cy="29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33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CEB4-37D0-408D-810B-3FB810E40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902EDA-9D0F-4CE2-BFCA-1DD570AA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" t="15651" r="61522" b="29392"/>
          <a:stretch/>
        </p:blipFill>
        <p:spPr>
          <a:xfrm>
            <a:off x="2051897" y="168874"/>
            <a:ext cx="7228233" cy="38324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F5A7A-D451-4C7C-B7A1-80D4A537BD55}"/>
                  </a:ext>
                </a:extLst>
              </p:cNvPr>
              <p:cNvSpPr txBox="1"/>
              <p:nvPr/>
            </p:nvSpPr>
            <p:spPr>
              <a:xfrm>
                <a:off x="838200" y="4001294"/>
                <a:ext cx="9916886" cy="19410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is a vector of independent Bernoulli random variables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2800" dirty="0"/>
                  <a:t>.</a:t>
                </a:r>
                <a:r>
                  <a:rPr lang="en-US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/>
                      <m:sup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endParaRPr lang="en-US" sz="2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Inputs not set to 0 are scaled up by 1/(1 - rate)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Sum over all inputs is unchanged.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2F5A7A-D451-4C7C-B7A1-80D4A537B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001294"/>
                <a:ext cx="9916886" cy="1941044"/>
              </a:xfrm>
              <a:prstGeom prst="rect">
                <a:avLst/>
              </a:prstGeom>
              <a:blipFill>
                <a:blip r:embed="rId3"/>
                <a:stretch>
                  <a:fillRect l="-1107" b="-7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094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C5D60-17CD-4264-A284-65EA4BD98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4EF92-B464-4648-A127-E7FEAC4DA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4176F6-C776-4387-B8E5-631BF8CB78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44" t="18782" r="57500" b="33913"/>
          <a:stretch/>
        </p:blipFill>
        <p:spPr>
          <a:xfrm>
            <a:off x="1083186" y="-21572"/>
            <a:ext cx="9054727" cy="68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53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A5815-40F9-46BC-BF2B-B6668E08D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with Dropout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CBC969-0C6A-4401-A1C8-A0A08DD3CD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Random dropout using Bernoulli random variables</a:t>
            </a:r>
          </a:p>
          <a:p>
            <a:r>
              <a:rPr lang="en-US" dirty="0"/>
              <a:t>Unnatural set for rate</a:t>
            </a:r>
          </a:p>
          <a:p>
            <a:r>
              <a:rPr lang="en-US" dirty="0"/>
              <a:t>Want to drop only node that co-adapting too much</a:t>
            </a:r>
          </a:p>
          <a:p>
            <a:r>
              <a:rPr lang="en-US" dirty="0"/>
              <a:t>Sometimes drop crucial node </a:t>
            </a:r>
          </a:p>
        </p:txBody>
      </p:sp>
    </p:spTree>
    <p:extLst>
      <p:ext uri="{BB962C8B-B14F-4D97-AF65-F5344CB8AC3E}">
        <p14:creationId xmlns:p14="http://schemas.microsoft.com/office/powerpoint/2010/main" val="15116500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1388A-6FAB-4EA5-831C-06024552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Influential Matrix improve Dropout?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3F706-9D47-4E91-9FE3-17C446EDA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dropout node according influential score not random</a:t>
            </a:r>
          </a:p>
          <a:p>
            <a:r>
              <a:rPr lang="en-US" dirty="0"/>
              <a:t>Only drop less contribute node</a:t>
            </a:r>
          </a:p>
          <a:p>
            <a:r>
              <a:rPr lang="en-US" dirty="0"/>
              <a:t>Not drop crucial node</a:t>
            </a:r>
          </a:p>
          <a:p>
            <a:r>
              <a:rPr lang="en-US" dirty="0"/>
              <a:t>Prevent node co-adapting too much </a:t>
            </a:r>
          </a:p>
          <a:p>
            <a:r>
              <a:rPr lang="en-US" dirty="0"/>
              <a:t>does not damage the fitting performance</a:t>
            </a:r>
          </a:p>
          <a:p>
            <a:r>
              <a:rPr lang="en-US" dirty="0"/>
              <a:t>Can make specific dropout node number in each layer</a:t>
            </a:r>
          </a:p>
        </p:txBody>
      </p:sp>
    </p:spTree>
    <p:extLst>
      <p:ext uri="{BB962C8B-B14F-4D97-AF65-F5344CB8AC3E}">
        <p14:creationId xmlns:p14="http://schemas.microsoft.com/office/powerpoint/2010/main" val="1671787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A31C-710D-45F8-BD18-970790BD7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F53A86-7DBB-42F2-83DC-833E70FAC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Measure the influence of node in a layer NN to subsequent layer</a:t>
            </a:r>
          </a:p>
          <a:p>
            <a:r>
              <a:rPr lang="en-US" dirty="0"/>
              <a:t>Explain effect of elements in the input layer on the output layer</a:t>
            </a:r>
          </a:p>
          <a:p>
            <a:r>
              <a:rPr lang="en-US" dirty="0"/>
              <a:t>A way to inspect hidden layers of a NN</a:t>
            </a:r>
          </a:p>
          <a:p>
            <a:r>
              <a:rPr lang="en-US" dirty="0"/>
              <a:t>Inspect part of an image contribute positively and negatively</a:t>
            </a:r>
          </a:p>
          <a:p>
            <a:r>
              <a:rPr lang="en-US" dirty="0"/>
              <a:t>Explain about the input image on the classification result</a:t>
            </a:r>
          </a:p>
          <a:p>
            <a:r>
              <a:rPr lang="en-US" dirty="0"/>
              <a:t>Could explain how hidden layer control the output layer</a:t>
            </a:r>
          </a:p>
        </p:txBody>
      </p:sp>
    </p:spTree>
    <p:extLst>
      <p:ext uri="{BB962C8B-B14F-4D97-AF65-F5344CB8AC3E}">
        <p14:creationId xmlns:p14="http://schemas.microsoft.com/office/powerpoint/2010/main" val="72854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73CF0-DF6A-4F31-BF85-AF3F301C1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2EBE64-98AD-46B9-A3D1-FE96FAA23D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12 input</a:t>
            </a:r>
          </a:p>
          <a:p>
            <a:r>
              <a:rPr lang="en-US" dirty="0"/>
              <a:t>3 output</a:t>
            </a:r>
          </a:p>
          <a:p>
            <a:r>
              <a:rPr lang="en-US" dirty="0"/>
              <a:t>Dense 5 layer 128 nodes</a:t>
            </a:r>
          </a:p>
          <a:p>
            <a:r>
              <a:rPr lang="en-US" dirty="0"/>
              <a:t>9000 training data</a:t>
            </a:r>
          </a:p>
          <a:p>
            <a:r>
              <a:rPr lang="en-US" dirty="0"/>
              <a:t>700 test data</a:t>
            </a:r>
          </a:p>
        </p:txBody>
      </p:sp>
    </p:spTree>
    <p:extLst>
      <p:ext uri="{BB962C8B-B14F-4D97-AF65-F5344CB8AC3E}">
        <p14:creationId xmlns:p14="http://schemas.microsoft.com/office/powerpoint/2010/main" val="1897784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C43C3-1820-4305-9D88-D1DB6C954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9F344E-5F8A-4A6B-B56C-6222566F3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0000" t="20518" r="26427" b="14744"/>
          <a:stretch/>
        </p:blipFill>
        <p:spPr>
          <a:xfrm>
            <a:off x="838200" y="1856792"/>
            <a:ext cx="5077257" cy="4357395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740D42-CEC2-46A4-92EF-31E3816EA7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481" t="23183" r="26378" b="14367"/>
          <a:stretch/>
        </p:blipFill>
        <p:spPr>
          <a:xfrm>
            <a:off x="6435166" y="1856792"/>
            <a:ext cx="5077255" cy="447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65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F2B8F-0EE4-4E56-AB10-CE7CEE2B8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F55D5-13B6-4CB3-99C2-F5CEAAAE5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Digits classification MNIST</a:t>
            </a:r>
          </a:p>
          <a:p>
            <a:r>
              <a:rPr lang="en-US" dirty="0"/>
              <a:t>Input Flat 28x28</a:t>
            </a:r>
          </a:p>
          <a:p>
            <a:r>
              <a:rPr lang="en-US" dirty="0"/>
              <a:t>5 Hidden Layer 128 nodes</a:t>
            </a:r>
          </a:p>
          <a:p>
            <a:r>
              <a:rPr lang="en-US" dirty="0"/>
              <a:t>10 output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4485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2AFC7-E8CC-47AB-AE06-3F4D8D69C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2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8A190A2-57F4-4D70-919F-5ECA79047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230" t="20407" r="26959" b="16559"/>
          <a:stretch/>
        </p:blipFill>
        <p:spPr>
          <a:xfrm>
            <a:off x="7033725" y="1825625"/>
            <a:ext cx="4320075" cy="452385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95A078-6A76-435F-A5A3-E5F1FB164B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81" t="21224" r="27143" b="24898"/>
          <a:stretch/>
        </p:blipFill>
        <p:spPr>
          <a:xfrm>
            <a:off x="838199" y="1825625"/>
            <a:ext cx="549850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589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4F986-0F24-4B78-9678-378E8F971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 in Influential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FEA0D-E585-48D6-BE5B-FEE96E3F4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work on trained model</a:t>
            </a:r>
          </a:p>
          <a:p>
            <a:r>
              <a:rPr lang="en-US" dirty="0"/>
              <a:t>Only work for specific input</a:t>
            </a:r>
          </a:p>
          <a:p>
            <a:r>
              <a:rPr lang="en-US" dirty="0"/>
              <a:t>Locally featured selection</a:t>
            </a:r>
          </a:p>
          <a:p>
            <a:r>
              <a:rPr lang="en-US" dirty="0"/>
              <a:t>Unnatural set of threshold</a:t>
            </a:r>
          </a:p>
          <a:p>
            <a:r>
              <a:rPr lang="en-US" dirty="0"/>
              <a:t>Different input range, different threshold (</a:t>
            </a:r>
            <a:r>
              <a:rPr lang="en-US" dirty="0" err="1"/>
              <a:t>DeepLift</a:t>
            </a:r>
            <a:r>
              <a:rPr lang="en-US" dirty="0"/>
              <a:t> problem)</a:t>
            </a:r>
          </a:p>
          <a:p>
            <a:r>
              <a:rPr lang="en-US" dirty="0"/>
              <a:t>Doesn’t know how to determine non-contributed node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133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4E26-436F-4297-A848-ABD7522E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be used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3499C-5AD5-4BB4-B126-AF477A941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Analyzing how hidden layers work in neural networks</a:t>
            </a:r>
          </a:p>
          <a:p>
            <a:endParaRPr lang="en-US" dirty="0"/>
          </a:p>
          <a:p>
            <a:r>
              <a:rPr lang="en-US" dirty="0"/>
              <a:t>Providing interpretable explanations about a prediction</a:t>
            </a:r>
          </a:p>
          <a:p>
            <a:endParaRPr lang="en-US" dirty="0"/>
          </a:p>
          <a:p>
            <a:r>
              <a:rPr lang="en-US" dirty="0"/>
              <a:t>Selecting subsets of features from an instance</a:t>
            </a:r>
          </a:p>
        </p:txBody>
      </p:sp>
    </p:spTree>
    <p:extLst>
      <p:ext uri="{BB962C8B-B14F-4D97-AF65-F5344CB8AC3E}">
        <p14:creationId xmlns:p14="http://schemas.microsoft.com/office/powerpoint/2010/main" val="3571731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90414-9DA4-499B-AF5C-94719DBF8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67C8-C102-4AA0-AD4A-24697C5A0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scores are based on the trained weight of a NN and each node value for a specific input</a:t>
            </a:r>
          </a:p>
          <a:p>
            <a:endParaRPr lang="en-US" dirty="0"/>
          </a:p>
          <a:p>
            <a:r>
              <a:rPr lang="en-US" dirty="0"/>
              <a:t>The influential scores show how informative the elements of an input are compared to others</a:t>
            </a:r>
          </a:p>
        </p:txBody>
      </p:sp>
    </p:spTree>
    <p:extLst>
      <p:ext uri="{BB962C8B-B14F-4D97-AF65-F5344CB8AC3E}">
        <p14:creationId xmlns:p14="http://schemas.microsoft.com/office/powerpoint/2010/main" val="3827406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6C6AF-E906-4014-95B6-ABFD0594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90F0-DF34-43D2-A309-63143A7060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Tx/>
                  <a:buChar char="-"/>
                </a:pPr>
                <a:r>
                  <a:rPr lang="en-US" i="1" dirty="0"/>
                  <a:t>M</a:t>
                </a:r>
                <a:r>
                  <a:rPr lang="en-US" dirty="0"/>
                  <a:t> = model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Weight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layer and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node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dirty="0"/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m:rPr>
                            <m:nor/>
                          </m:rPr>
                          <a:rPr lang="en-US" dirty="0"/>
                          <m:t>+1)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node values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 </a:t>
                </a: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/>
                          <m:t>Ъ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bias in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layer </a:t>
                </a:r>
              </a:p>
              <a:p>
                <a:pPr>
                  <a:buFontTx/>
                  <a:buChar char="-"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4000" dirty="0"/>
                  <a:t>= </a:t>
                </a:r>
                <a:r>
                  <a:rPr lang="en-US" sz="4000" dirty="0" err="1"/>
                  <a:t>ReLU</a:t>
                </a:r>
                <a:r>
                  <a:rPr lang="en-US" sz="4000" dirty="0"/>
                  <a:t>(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</m:e>
                    </m:nary>
                    <m:sSubSup>
                      <m:sSubSupPr>
                        <m:ctrlPr>
                          <a:rPr lang="en-US" sz="4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4000" dirty="0"/>
                  <a:t>.</a:t>
                </a:r>
                <a:r>
                  <a:rPr lang="en-US" sz="40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sz="4000" dirty="0"/>
                  <a:t>)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sz="4000" dirty="0"/>
                          <m:t>Ъ</m:t>
                        </m:r>
                      </m:e>
                      <m:sub>
                        <m:r>
                          <a:rPr lang="az-Cyrl-AZ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bSup>
                  </m:oMath>
                </a14:m>
                <a:r>
                  <a:rPr lang="en-US" sz="4000" dirty="0"/>
                  <a:t>)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F090F0-DF34-43D2-A309-63143A7060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5729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AF42-1B8F-4670-86D3-CE7763D08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Trained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46A10-4118-40C4-9869-2516E89AAD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nor/>
                          </m:rPr>
                          <a:rPr lang="en-US" dirty="0"/>
                          <m:t>Ъ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are constant but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</m:oMath>
                </a14:m>
                <a:r>
                  <a:rPr lang="en-US" dirty="0"/>
                  <a:t> are depends on the input</a:t>
                </a:r>
              </a:p>
              <a:p>
                <a:r>
                  <a:rPr lang="en-US" dirty="0"/>
                  <a:t>When input</a:t>
                </a:r>
                <a:r>
                  <a:rPr lang="en-US" i="1" dirty="0"/>
                  <a:t> I </a:t>
                </a:r>
                <a:r>
                  <a:rPr lang="en-US" dirty="0"/>
                  <a:t>is fed into model</a:t>
                </a:r>
                <a:r>
                  <a:rPr lang="en-US" i="1" dirty="0"/>
                  <a:t> M -&gt;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en-US" i="1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i="1" dirty="0"/>
                          <m:t>M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can be represented (Ꙍ, </a:t>
                </a:r>
                <a:r>
                  <a:rPr lang="hy-AM" dirty="0"/>
                  <a:t>£</a:t>
                </a:r>
                <a:r>
                  <a:rPr lang="en-US" dirty="0"/>
                  <a:t>) </a:t>
                </a:r>
              </a:p>
              <a:p>
                <a:r>
                  <a:rPr lang="en-US" dirty="0"/>
                  <a:t>Ꙍ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hy-AM" dirty="0"/>
                  <a:t>£</a:t>
                </a:r>
                <a:r>
                  <a:rPr lang="en-US" dirty="0"/>
                  <a:t> = {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….,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az-Cyrl-AZ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ℓ</m:t>
                        </m:r>
                      </m:sup>
                    </m:sSubSup>
                    <m:r>
                      <a:rPr lang="en-US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C46A10-4118-40C4-9869-2516E89AAD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95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6EAD3FDE7490164DA3CFBF745710FAEF" ma:contentTypeVersion="4" ma:contentTypeDescription="새 문서를 만듭니다." ma:contentTypeScope="" ma:versionID="974bf7371538a27951ddd9d4e801cc6e">
  <xsd:schema xmlns:xsd="http://www.w3.org/2001/XMLSchema" xmlns:xs="http://www.w3.org/2001/XMLSchema" xmlns:p="http://schemas.microsoft.com/office/2006/metadata/properties" xmlns:ns3="844c3490-8b9c-4356-9de5-f8db5060a084" targetNamespace="http://schemas.microsoft.com/office/2006/metadata/properties" ma:root="true" ma:fieldsID="93cdf810aa53927f8a045a5cf6eefb97" ns3:_="">
    <xsd:import namespace="844c3490-8b9c-4356-9de5-f8db5060a08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4c3490-8b9c-4356-9de5-f8db5060a0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B05945A-5A36-43B3-BBE2-BEA7F54C83C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1C990-38F6-4CB8-9653-65C7873B46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4c3490-8b9c-4356-9de5-f8db5060a08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F418286-3A97-44E4-BB88-69B9075DA282}">
  <ds:schemaRefs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http://purl.org/dc/elements/1.1/"/>
    <ds:schemaRef ds:uri="844c3490-8b9c-4356-9de5-f8db5060a084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1784</Words>
  <Application>Microsoft Office PowerPoint</Application>
  <PresentationFormat>Widescreen</PresentationFormat>
  <Paragraphs>304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9" baseType="lpstr">
      <vt:lpstr>Arial</vt:lpstr>
      <vt:lpstr>Calibri</vt:lpstr>
      <vt:lpstr>Calibri Light</vt:lpstr>
      <vt:lpstr>Cambria Math</vt:lpstr>
      <vt:lpstr>Office Theme</vt:lpstr>
      <vt:lpstr>A Metric to Measure Contribution of Nodes in Neural Network</vt:lpstr>
      <vt:lpstr>Introduction</vt:lpstr>
      <vt:lpstr>Previous approach</vt:lpstr>
      <vt:lpstr>New Methods</vt:lpstr>
      <vt:lpstr>Abstract</vt:lpstr>
      <vt:lpstr>Can be used to</vt:lpstr>
      <vt:lpstr>Proposed Method</vt:lpstr>
      <vt:lpstr>Framework</vt:lpstr>
      <vt:lpstr>Trained Model</vt:lpstr>
      <vt:lpstr>Influential Matrix</vt:lpstr>
      <vt:lpstr>PowerPoint Presentation</vt:lpstr>
      <vt:lpstr>Usefulness of Influential Score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Influential Tensor for CNN </vt:lpstr>
      <vt:lpstr>Trained Model</vt:lpstr>
      <vt:lpstr>Influential Tensor</vt:lpstr>
      <vt:lpstr>Influential Tensor Multiplication</vt:lpstr>
      <vt:lpstr>Max-pooling</vt:lpstr>
      <vt:lpstr>Experiment</vt:lpstr>
      <vt:lpstr>Synthetic Data (10D random input Xs)</vt:lpstr>
      <vt:lpstr>PowerPoint Presentation</vt:lpstr>
      <vt:lpstr>Local and global feature selection</vt:lpstr>
      <vt:lpstr>PowerPoint Presentation</vt:lpstr>
      <vt:lpstr>PowerPoint Presentation</vt:lpstr>
      <vt:lpstr>MNIST Digits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GAN-Generated Fake Image Detection</vt:lpstr>
      <vt:lpstr>PowerPoint Presentation</vt:lpstr>
      <vt:lpstr>PowerPoint Presentation</vt:lpstr>
      <vt:lpstr>PowerPoint Presentation</vt:lpstr>
      <vt:lpstr>Conclusion this paper</vt:lpstr>
      <vt:lpstr>Design a dropout strategy using the result of the paper</vt:lpstr>
      <vt:lpstr>What is Dropout??</vt:lpstr>
      <vt:lpstr>Overfitting</vt:lpstr>
      <vt:lpstr>Why use Dropout?</vt:lpstr>
      <vt:lpstr>PowerPoint Presentation</vt:lpstr>
      <vt:lpstr>PowerPoint Presentation</vt:lpstr>
      <vt:lpstr>PowerPoint Presentation</vt:lpstr>
      <vt:lpstr>PowerPoint Presentation</vt:lpstr>
      <vt:lpstr>Problem with Dropout</vt:lpstr>
      <vt:lpstr>How Influential Matrix improve Dropout?</vt:lpstr>
      <vt:lpstr>Experiment 1</vt:lpstr>
      <vt:lpstr>Experiment 1</vt:lpstr>
      <vt:lpstr>Experiment 2</vt:lpstr>
      <vt:lpstr>Experiment 2</vt:lpstr>
      <vt:lpstr>Limitation in Influential Matrix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Metric to Measure Contribution of Nodes in Neural Network</dc:title>
  <dc:creator>Taris Hadyantama</dc:creator>
  <cp:lastModifiedBy>Taris Hadyantama</cp:lastModifiedBy>
  <cp:revision>204</cp:revision>
  <dcterms:created xsi:type="dcterms:W3CDTF">2022-01-03T04:01:43Z</dcterms:created>
  <dcterms:modified xsi:type="dcterms:W3CDTF">2022-01-05T04:02:40Z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0x0101006EAD3FDE7490164DA3CFBF745710FAEF</vt:lpwstr>
  </property>
</Properties>
</file>